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</p:sldMasterIdLst>
  <p:notesMasterIdLst>
    <p:notesMasterId r:id="rId38"/>
  </p:notesMasterIdLst>
  <p:handoutMasterIdLst>
    <p:handoutMasterId r:id="rId39"/>
  </p:handoutMasterIdLst>
  <p:sldIdLst>
    <p:sldId id="2142534296" r:id="rId2"/>
    <p:sldId id="2142534305" r:id="rId3"/>
    <p:sldId id="2142534323" r:id="rId4"/>
    <p:sldId id="2142534324" r:id="rId5"/>
    <p:sldId id="2142534325" r:id="rId6"/>
    <p:sldId id="2142534306" r:id="rId7"/>
    <p:sldId id="2142534302" r:id="rId8"/>
    <p:sldId id="2142534326" r:id="rId9"/>
    <p:sldId id="2142534322" r:id="rId10"/>
    <p:sldId id="2142534337" r:id="rId11"/>
    <p:sldId id="2142534338" r:id="rId12"/>
    <p:sldId id="2142534339" r:id="rId13"/>
    <p:sldId id="2142534328" r:id="rId14"/>
    <p:sldId id="2142534304" r:id="rId15"/>
    <p:sldId id="2142534307" r:id="rId16"/>
    <p:sldId id="2142534309" r:id="rId17"/>
    <p:sldId id="2142534310" r:id="rId18"/>
    <p:sldId id="2142534311" r:id="rId19"/>
    <p:sldId id="2142534312" r:id="rId20"/>
    <p:sldId id="2142534303" r:id="rId21"/>
    <p:sldId id="2142534308" r:id="rId22"/>
    <p:sldId id="2142534333" r:id="rId23"/>
    <p:sldId id="2142534331" r:id="rId24"/>
    <p:sldId id="2142534332" r:id="rId25"/>
    <p:sldId id="2142534313" r:id="rId26"/>
    <p:sldId id="2142534314" r:id="rId27"/>
    <p:sldId id="2142534315" r:id="rId28"/>
    <p:sldId id="2142534316" r:id="rId29"/>
    <p:sldId id="2142534317" r:id="rId30"/>
    <p:sldId id="2142534318" r:id="rId31"/>
    <p:sldId id="2142534336" r:id="rId32"/>
    <p:sldId id="2142534319" r:id="rId33"/>
    <p:sldId id="2142534335" r:id="rId34"/>
    <p:sldId id="2142534334" r:id="rId35"/>
    <p:sldId id="2142534321" r:id="rId36"/>
    <p:sldId id="2142534301" r:id="rId37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1254FF"/>
    <a:srgbClr val="4E87C0"/>
    <a:srgbClr val="244E95"/>
    <a:srgbClr val="387FF9"/>
    <a:srgbClr val="244E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6244" autoAdjust="0"/>
  </p:normalViewPr>
  <p:slideViewPr>
    <p:cSldViewPr snapToGrid="0">
      <p:cViewPr>
        <p:scale>
          <a:sx n="66" d="100"/>
          <a:sy n="66" d="100"/>
        </p:scale>
        <p:origin x="600" y="554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edmund.reinhardt@ca.ibm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4.png"/><Relationship Id="rId7" Type="http://schemas.openxmlformats.org/officeDocument/2006/relationships/image" Target="../media/image2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s4isystems/Bob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383-3FF1-6A0D-E44D-D6A62CC6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286000"/>
            <a:ext cx="5596465" cy="952500"/>
          </a:xfrm>
        </p:spPr>
        <p:txBody>
          <a:bodyPr>
            <a:normAutofit fontScale="90000"/>
          </a:bodyPr>
          <a:lstStyle/>
          <a:p>
            <a:r>
              <a:rPr lang="en-US" sz="3700" b="1" dirty="0">
                <a:latin typeface="+mj-lt"/>
              </a:rPr>
              <a:t>Modern, Buildable Projects </a:t>
            </a:r>
            <a:r>
              <a:rPr lang="en-US" dirty="0">
                <a:latin typeface="+mj-lt"/>
              </a:rPr>
              <a:t>with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Project Explorer and Bob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24C2-481F-74AB-DF16-DD6C8ED75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2" y="4718049"/>
            <a:ext cx="5596465" cy="1744135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Edmund Reinhardt</a:t>
            </a:r>
          </a:p>
          <a:p>
            <a:r>
              <a:rPr lang="en-US" sz="1400" dirty="0">
                <a:latin typeface="+mj-lt"/>
              </a:rPr>
              <a:t>Product Architect - IBM </a:t>
            </a:r>
            <a:r>
              <a:rPr lang="en-US" sz="1400" dirty="0" err="1">
                <a:latin typeface="+mj-lt"/>
              </a:rPr>
              <a:t>i</a:t>
            </a:r>
            <a:r>
              <a:rPr lang="en-US" sz="1400" dirty="0">
                <a:latin typeface="+mj-lt"/>
              </a:rPr>
              <a:t> Application Development</a:t>
            </a:r>
          </a:p>
          <a:p>
            <a:r>
              <a:rPr lang="en-US" sz="1400" dirty="0">
                <a:latin typeface="+mj-lt"/>
                <a:hlinkClick r:id="rId2"/>
              </a:rPr>
              <a:t>edmund.reinhardt@ca.ibm.com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Sanjula Ganepola</a:t>
            </a:r>
          </a:p>
          <a:p>
            <a:r>
              <a:rPr lang="en-US" sz="1400" dirty="0">
                <a:latin typeface="+mj-lt"/>
              </a:rPr>
              <a:t>Software Developer</a:t>
            </a:r>
          </a:p>
          <a:p>
            <a:r>
              <a:rPr lang="en-US" sz="1400" dirty="0">
                <a:latin typeface="+mj-lt"/>
                <a:hlinkClick r:id="rId3"/>
              </a:rPr>
              <a:t>Sanjula.Ganepola@ibm.com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(Metadata)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4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(Build/Compile Output)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9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(Rules.mk)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5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Build and Compile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5812CB-472D-8C7D-BF30-86A1ED993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10430"/>
              </p:ext>
            </p:extLst>
          </p:nvPr>
        </p:nvGraphicFramePr>
        <p:xfrm>
          <a:off x="2044700" y="832104"/>
          <a:ext cx="81026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170670707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539161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</a:rPr>
                        <a:t>Command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1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r>
                        <a:rPr lang="en-CA" sz="1400" dirty="0" err="1">
                          <a:latin typeface="+mj-lt"/>
                        </a:rPr>
                        <a:t>init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Create </a:t>
                      </a:r>
                      <a:r>
                        <a:rPr lang="en-CA" sz="1400" dirty="0" err="1">
                          <a:latin typeface="+mj-lt"/>
                          <a:cs typeface="Arial" panose="020B0604020202020204" pitchFamily="34" charset="0"/>
                        </a:rPr>
                        <a:t>iproj.json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569380"/>
                  </a:ext>
                </a:extLst>
              </a:tr>
              <a:tr h="122597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r>
                        <a:rPr lang="en-CA" sz="1400" dirty="0" err="1">
                          <a:latin typeface="+mj-lt"/>
                        </a:rPr>
                        <a:t>cvtsrcpf</a:t>
                      </a:r>
                      <a:r>
                        <a:rPr lang="en-CA" sz="1400" dirty="0">
                          <a:latin typeface="+mj-lt"/>
                        </a:rPr>
                        <a:t>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Convert QSYS members to Unicode IFS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build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the entire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45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 –t &lt;object&gt;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+mj-lt"/>
                          <a:cs typeface="Arial" panose="020B0604020202020204" pitchFamily="34" charset="0"/>
                        </a:rPr>
                        <a:t>Build target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7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+mj-lt"/>
                        </a:rPr>
                        <a:t>makei</a:t>
                      </a:r>
                      <a:r>
                        <a:rPr lang="en-CA" sz="1400" dirty="0">
                          <a:latin typeface="+mj-lt"/>
                        </a:rPr>
                        <a:t> b –d &lt;directory&gt;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Build all objects in the specified directory (based on Rules.mk)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982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j-lt"/>
                        </a:rPr>
                        <a:t>makei</a:t>
                      </a:r>
                      <a:r>
                        <a:rPr lang="en-US" sz="1400" dirty="0">
                          <a:latin typeface="+mj-lt"/>
                        </a:rPr>
                        <a:t> compile -f &lt;stream file&gt;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 of specified stream file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4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+mj-lt"/>
                        </a:rPr>
                        <a:t>makei</a:t>
                      </a:r>
                      <a:r>
                        <a:rPr lang="fr-FR" sz="1400" dirty="0">
                          <a:latin typeface="+mj-lt"/>
                        </a:rPr>
                        <a:t> compile –files file1: file2: … 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  <a:cs typeface="Arial" panose="020B0604020202020204" pitchFamily="34" charset="0"/>
                        </a:rPr>
                        <a:t>Compile target objects of all specified stream files</a:t>
                      </a:r>
                      <a:endParaRPr lang="en-CA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0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60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Local Development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387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Different (But Similar) File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MYLIB</a:t>
            </a:r>
          </a:p>
          <a:p>
            <a:r>
              <a:rPr lang="en-CA" dirty="0">
                <a:latin typeface="+mj-lt"/>
              </a:rPr>
              <a:t>QRPGLESRC</a:t>
            </a:r>
          </a:p>
          <a:p>
            <a:pPr lvl="1"/>
            <a:r>
              <a:rPr lang="en-CA" dirty="0">
                <a:latin typeface="+mj-lt"/>
              </a:rPr>
              <a:t>PROGRAMA.RPGLE</a:t>
            </a:r>
          </a:p>
          <a:p>
            <a:pPr lvl="1"/>
            <a:r>
              <a:rPr lang="en-CA" dirty="0">
                <a:latin typeface="+mj-lt"/>
              </a:rPr>
              <a:t>PROGRAMB.RPGLE</a:t>
            </a:r>
          </a:p>
          <a:p>
            <a:pPr lvl="1"/>
            <a:r>
              <a:rPr lang="en-CA" dirty="0">
                <a:latin typeface="+mj-lt"/>
              </a:rPr>
              <a:t>PROGRAMC.RPGLE</a:t>
            </a:r>
          </a:p>
          <a:p>
            <a:r>
              <a:rPr lang="en-CA" dirty="0">
                <a:latin typeface="+mj-lt"/>
              </a:rPr>
              <a:t>QSQLSRC</a:t>
            </a:r>
          </a:p>
          <a:p>
            <a:pPr lvl="1"/>
            <a:r>
              <a:rPr lang="en-CA" dirty="0">
                <a:latin typeface="+mj-lt"/>
              </a:rPr>
              <a:t>CUSTOMERS.SQL</a:t>
            </a:r>
          </a:p>
          <a:p>
            <a:pPr lvl="1"/>
            <a:r>
              <a:rPr lang="en-CA" dirty="0">
                <a:latin typeface="+mj-lt"/>
              </a:rPr>
              <a:t>INVENTORY.SQL</a:t>
            </a:r>
          </a:p>
          <a:p>
            <a:r>
              <a:rPr lang="en-CA" dirty="0">
                <a:latin typeface="+mj-lt"/>
              </a:rPr>
              <a:t>QCLLESRC</a:t>
            </a:r>
          </a:p>
          <a:p>
            <a:pPr lvl="1"/>
            <a:r>
              <a:rPr lang="en-CA" dirty="0">
                <a:latin typeface="+mj-lt"/>
              </a:rPr>
              <a:t>STARTJOB.CLLE</a:t>
            </a:r>
          </a:p>
          <a:p>
            <a:r>
              <a:rPr lang="en-CA" dirty="0">
                <a:latin typeface="+mj-lt"/>
              </a:rPr>
              <a:t>QCMDSRC</a:t>
            </a:r>
          </a:p>
          <a:p>
            <a:pPr lvl="1"/>
            <a:r>
              <a:rPr lang="en-CA" dirty="0">
                <a:latin typeface="+mj-lt"/>
              </a:rPr>
              <a:t>STARTJOB.CMD</a:t>
            </a:r>
          </a:p>
        </p:txBody>
      </p:sp>
    </p:spTree>
    <p:extLst>
      <p:ext uri="{BB962C8B-B14F-4D97-AF65-F5344CB8AC3E}">
        <p14:creationId xmlns:p14="http://schemas.microsoft.com/office/powerpoint/2010/main" val="19945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/COPY and /INCLUDE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28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Distributed Development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7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Version Control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7550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Development with 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2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Challenges with Building on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Bob (Better Object Builder) for IBM I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Local Development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Project Explorer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IBM </a:t>
            </a:r>
            <a:r>
              <a:rPr lang="en-US" sz="4500" b="1" dirty="0" err="1">
                <a:latin typeface="+mj-lt"/>
              </a:rPr>
              <a:t>i</a:t>
            </a:r>
            <a:r>
              <a:rPr lang="en-US" sz="4500" b="1" dirty="0">
                <a:latin typeface="+mj-lt"/>
              </a:rPr>
              <a:t> Project Explorer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32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6DFCCF-D6E6-822E-D5DF-7EA439D68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943985"/>
            <a:ext cx="11473226" cy="394374"/>
          </a:xfrm>
        </p:spPr>
        <p:txBody>
          <a:bodyPr/>
          <a:lstStyle/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The ultimate tool for local development on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!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E264FBD-7CFB-A2F8-CCBA-EA006D45995F}"/>
              </a:ext>
            </a:extLst>
          </p:cNvPr>
          <p:cNvSpPr txBox="1">
            <a:spLocks/>
          </p:cNvSpPr>
          <p:nvPr/>
        </p:nvSpPr>
        <p:spPr>
          <a:xfrm>
            <a:off x="10237787" y="4864758"/>
            <a:ext cx="1906589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View job logs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002021F-48CC-3754-81E5-748B1A14E483}"/>
              </a:ext>
            </a:extLst>
          </p:cNvPr>
          <p:cNvSpPr txBox="1">
            <a:spLocks/>
          </p:cNvSpPr>
          <p:nvPr/>
        </p:nvSpPr>
        <p:spPr>
          <a:xfrm>
            <a:off x="10237788" y="3117162"/>
            <a:ext cx="1906589" cy="94845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Local source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vs.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IFS source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96991CC-4A02-9F60-8171-1A695F034335}"/>
              </a:ext>
            </a:extLst>
          </p:cNvPr>
          <p:cNvSpPr txBox="1">
            <a:spLocks/>
          </p:cNvSpPr>
          <p:nvPr/>
        </p:nvSpPr>
        <p:spPr>
          <a:xfrm>
            <a:off x="228474" y="3255681"/>
            <a:ext cx="1643063" cy="67141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Manage library list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7F036-F212-0E78-2760-0960F388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80" y="1444753"/>
            <a:ext cx="7906840" cy="4694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9FF1199-1DE4-15B2-0A5D-BBD3317791AE}"/>
              </a:ext>
            </a:extLst>
          </p:cNvPr>
          <p:cNvSpPr txBox="1">
            <a:spLocks/>
          </p:cNvSpPr>
          <p:nvPr/>
        </p:nvSpPr>
        <p:spPr>
          <a:xfrm>
            <a:off x="228475" y="4667571"/>
            <a:ext cx="1643063" cy="671412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Modify include paths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B99A6392-6CC0-6295-3142-3D9D89958F05}"/>
              </a:ext>
            </a:extLst>
          </p:cNvPr>
          <p:cNvSpPr txBox="1">
            <a:spLocks/>
          </p:cNvSpPr>
          <p:nvPr/>
        </p:nvSpPr>
        <p:spPr>
          <a:xfrm>
            <a:off x="228474" y="2024112"/>
            <a:ext cx="1643063" cy="394374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Set variables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4868099-6FE7-FAD8-2310-AB8FCFA1E045}"/>
              </a:ext>
            </a:extLst>
          </p:cNvPr>
          <p:cNvSpPr txBox="1">
            <a:spLocks/>
          </p:cNvSpPr>
          <p:nvPr/>
        </p:nvSpPr>
        <p:spPr>
          <a:xfrm>
            <a:off x="10237787" y="2048704"/>
            <a:ext cx="1906589" cy="632583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dirty="0">
                <a:latin typeface="+mj-lt"/>
              </a:rPr>
              <a:t>Build and Compile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586008-0DDD-6A6F-D73A-4C53409505B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871537" y="2221299"/>
            <a:ext cx="729741" cy="175348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EBAF22-EB16-0992-5D04-9AD17819A07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871537" y="3591388"/>
            <a:ext cx="689735" cy="655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937E1-B0DE-DE81-F097-7FB7898B155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871538" y="5003277"/>
            <a:ext cx="689735" cy="74109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F3C979-1233-4FD2-6BC5-B54648530DF7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849678" y="1833563"/>
            <a:ext cx="1388109" cy="53143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C7F218-1329-CE33-D53D-469064E669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479030" y="3480431"/>
            <a:ext cx="2758758" cy="11095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B8139-D5B3-6C86-6493-640C8810EE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038273" y="4592955"/>
            <a:ext cx="1199514" cy="46899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5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6" y="3134556"/>
            <a:ext cx="4155271" cy="14958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Project Explorer</a:t>
            </a:r>
            <a:endParaRPr lang="en-CA" i="1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F994F6-071F-B018-D81C-CDE78285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62" y="5080315"/>
            <a:ext cx="5760000" cy="1291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01C1B-D875-AFDD-992A-87D84816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62" y="3134556"/>
            <a:ext cx="5760000" cy="1495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61B9B4-D7D8-0462-16F8-6158D3E143F0}"/>
              </a:ext>
            </a:extLst>
          </p:cNvPr>
          <p:cNvSpPr txBox="1">
            <a:spLocks/>
          </p:cNvSpPr>
          <p:nvPr/>
        </p:nvSpPr>
        <p:spPr>
          <a:xfrm>
            <a:off x="524256" y="5080315"/>
            <a:ext cx="4155271" cy="1291898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Code for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endParaRPr lang="en-CA" i="1" dirty="0">
              <a:latin typeface="+mj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EA85338-7C9D-FFF9-561F-A1A419066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1636946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A2EEDDA-20A2-C1F5-D586-97539D2DA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256" y="3730099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4A4-A534-B83A-9B28-E0FDA9BFD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362" y="894010"/>
            <a:ext cx="5760000" cy="1790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37D2BE-6498-B69F-F225-A826CC8BB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256" y="5573864"/>
            <a:ext cx="304800" cy="304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935AB4-3B72-45C8-C510-6EC7605F62D8}"/>
              </a:ext>
            </a:extLst>
          </p:cNvPr>
          <p:cNvSpPr txBox="1">
            <a:spLocks/>
          </p:cNvSpPr>
          <p:nvPr/>
        </p:nvSpPr>
        <p:spPr>
          <a:xfrm>
            <a:off x="524256" y="1041403"/>
            <a:ext cx="4155271" cy="1495886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latin typeface="+mj-lt"/>
              </a:rPr>
              <a:t>Download</a:t>
            </a:r>
          </a:p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Visual Studio Code</a:t>
            </a:r>
            <a:endParaRPr lang="en-CA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3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Create a New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7" y="1360025"/>
            <a:ext cx="5734304" cy="2019369"/>
          </a:xfrm>
        </p:spPr>
        <p:txBody>
          <a:bodyPr/>
          <a:lstStyle/>
          <a:p>
            <a:r>
              <a:rPr lang="en-CA" dirty="0">
                <a:latin typeface="+mj-lt"/>
              </a:rPr>
              <a:t>Create and open a folder for your project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Create an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endParaRPr lang="en-CA" dirty="0">
              <a:solidFill>
                <a:srgbClr val="1670FF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the project description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Connect to an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 (using Code for IBM </a:t>
            </a:r>
            <a:r>
              <a:rPr lang="en-CA" dirty="0" err="1">
                <a:latin typeface="+mj-lt"/>
              </a:rPr>
              <a:t>i</a:t>
            </a:r>
            <a:r>
              <a:rPr lang="en-CA" dirty="0">
                <a:latin typeface="+mj-lt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0D07A9-A9BA-2E22-1D47-409ADD7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" y="3832612"/>
            <a:ext cx="6480000" cy="2197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C40080-9ED7-3660-7D41-306FD0A68D25}"/>
              </a:ext>
            </a:extLst>
          </p:cNvPr>
          <p:cNvCxnSpPr>
            <a:cxnSpLocks/>
          </p:cNvCxnSpPr>
          <p:nvPr/>
        </p:nvCxnSpPr>
        <p:spPr>
          <a:xfrm flipV="1">
            <a:off x="2889885" y="4276344"/>
            <a:ext cx="395859" cy="146151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37F350-11B5-EE55-6191-A4839BFFB6E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790897" y="4931113"/>
            <a:ext cx="61193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4145A3-0E16-08E4-2F87-2527D792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6" y="1360025"/>
            <a:ext cx="4434579" cy="4669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0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Migrate Source from QSYS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863" y="1304924"/>
            <a:ext cx="2733675" cy="45407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QSYS members in source physical files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Properly encoded, terminated, and named source files in an IFS directory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Download to local project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Rename extensions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Convert includes/copy directives to Unix style paths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8A9A-29C4-BEF9-7042-D3EE18E7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04924"/>
            <a:ext cx="7413879" cy="454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A5747-5A99-A5C3-F007-1263C614A9D8}"/>
              </a:ext>
            </a:extLst>
          </p:cNvPr>
          <p:cNvSpPr txBox="1"/>
          <p:nvPr/>
        </p:nvSpPr>
        <p:spPr>
          <a:xfrm>
            <a:off x="115489" y="1698531"/>
            <a:ext cx="1581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00B050"/>
                </a:solidFill>
                <a:latin typeface="+mj-lt"/>
              </a:rPr>
              <a:t>CVTSRCPF from 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D14F9-10FE-6C38-6E55-CE72DC70011F}"/>
              </a:ext>
            </a:extLst>
          </p:cNvPr>
          <p:cNvSpPr txBox="1"/>
          <p:nvPr/>
        </p:nvSpPr>
        <p:spPr>
          <a:xfrm>
            <a:off x="115489" y="4532759"/>
            <a:ext cx="158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Source Orbit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F5FED-E884-5419-09E5-F2C73439E589}"/>
              </a:ext>
            </a:extLst>
          </p:cNvPr>
          <p:cNvSpPr/>
          <p:nvPr/>
        </p:nvSpPr>
        <p:spPr>
          <a:xfrm>
            <a:off x="1697830" y="1366521"/>
            <a:ext cx="2474120" cy="194818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FF1E6-0B80-31AF-DBB0-75F3BE407AED}"/>
              </a:ext>
            </a:extLst>
          </p:cNvPr>
          <p:cNvSpPr/>
          <p:nvPr/>
        </p:nvSpPr>
        <p:spPr>
          <a:xfrm>
            <a:off x="1696640" y="4389120"/>
            <a:ext cx="2474120" cy="1410779"/>
          </a:xfrm>
          <a:prstGeom prst="rect">
            <a:avLst/>
          </a:prstGeom>
          <a:ln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5" name="Picture 24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CEEB719A-381D-5EC3-D8E2-DF4F56D97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" y="4902091"/>
            <a:ext cx="900000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8A7A9-F310-4DEE-D51D-BA49E6517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4" y="2346043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Source and Deployment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4401132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Set deploy location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Where source gets uploaded to</a:t>
            </a:r>
          </a:p>
          <a:p>
            <a:pPr lvl="1"/>
            <a:r>
              <a:rPr lang="en-CA" dirty="0">
                <a:latin typeface="+mj-lt"/>
              </a:rPr>
              <a:t>Typically set one</a:t>
            </a:r>
          </a:p>
          <a:p>
            <a:pPr lvl="1"/>
            <a:r>
              <a:rPr lang="en-CA" dirty="0">
                <a:latin typeface="+mj-lt"/>
              </a:rPr>
              <a:t>Each developer gets a unique location</a:t>
            </a:r>
          </a:p>
          <a:p>
            <a:pPr lvl="1"/>
            <a:r>
              <a:rPr lang="en-CA" dirty="0">
                <a:latin typeface="+mj-lt"/>
              </a:rPr>
              <a:t>Each repository gets a unique location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Set deployment method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Compare (typically the safest)</a:t>
            </a:r>
          </a:p>
          <a:p>
            <a:pPr lvl="1"/>
            <a:r>
              <a:rPr lang="en-CA" dirty="0">
                <a:latin typeface="+mj-lt"/>
              </a:rPr>
              <a:t>Changes</a:t>
            </a:r>
          </a:p>
          <a:p>
            <a:pPr lvl="1"/>
            <a:r>
              <a:rPr lang="en-CA" dirty="0">
                <a:latin typeface="+mj-lt"/>
              </a:rPr>
              <a:t>Working Changes</a:t>
            </a:r>
          </a:p>
          <a:p>
            <a:pPr lvl="1"/>
            <a:r>
              <a:rPr lang="en-CA" dirty="0">
                <a:latin typeface="+mj-lt"/>
              </a:rPr>
              <a:t>Staged Changes</a:t>
            </a:r>
          </a:p>
          <a:p>
            <a:pPr lvl="1"/>
            <a:r>
              <a:rPr lang="en-CA" dirty="0">
                <a:latin typeface="+mj-lt"/>
              </a:rPr>
              <a:t>All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Deploy project</a:t>
            </a:r>
          </a:p>
          <a:p>
            <a:pPr lvl="1"/>
            <a:r>
              <a:rPr lang="en-CA" dirty="0">
                <a:solidFill>
                  <a:srgbClr val="1670FF"/>
                </a:solidFill>
                <a:latin typeface="+mj-lt"/>
              </a:rPr>
              <a:t>Moves files to deploy location based on deployment method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75AD06-0535-3E7D-EB61-FA794DBB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870" y="1282126"/>
            <a:ext cx="720000" cy="720000"/>
          </a:xfrm>
          <a:prstGeom prst="rect">
            <a:avLst/>
          </a:prstGeom>
          <a:effectLst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9A9534-87C2-1F98-7973-A638B83A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179" y="1312811"/>
            <a:ext cx="720000" cy="720000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C45B3-E46E-9D85-A58F-165D95090D2E}"/>
              </a:ext>
            </a:extLst>
          </p:cNvPr>
          <p:cNvSpPr txBox="1"/>
          <p:nvPr/>
        </p:nvSpPr>
        <p:spPr>
          <a:xfrm>
            <a:off x="7602427" y="2023751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IBM </a:t>
            </a:r>
            <a:r>
              <a:rPr lang="en-CA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CA" dirty="0">
                <a:latin typeface="+mj-lt"/>
                <a:cs typeface="Arial" panose="020B0604020202020204" pitchFamily="34" charset="0"/>
              </a:rPr>
              <a:t>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0D21E-80F2-7CA3-E247-AE2ABE1A4D07}"/>
              </a:ext>
            </a:extLst>
          </p:cNvPr>
          <p:cNvSpPr txBox="1"/>
          <p:nvPr/>
        </p:nvSpPr>
        <p:spPr>
          <a:xfrm>
            <a:off x="6948870" y="1431114"/>
            <a:ext cx="104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Deploy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AC20B-2DBF-678C-6162-7E6077124497}"/>
              </a:ext>
            </a:extLst>
          </p:cNvPr>
          <p:cNvCxnSpPr>
            <a:cxnSpLocks/>
          </p:cNvCxnSpPr>
          <p:nvPr/>
        </p:nvCxnSpPr>
        <p:spPr>
          <a:xfrm>
            <a:off x="7038196" y="1803543"/>
            <a:ext cx="8673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A8988-06AE-7868-A00D-95F804C02E91}"/>
              </a:ext>
            </a:extLst>
          </p:cNvPr>
          <p:cNvCxnSpPr>
            <a:cxnSpLocks/>
          </p:cNvCxnSpPr>
          <p:nvPr/>
        </p:nvCxnSpPr>
        <p:spPr>
          <a:xfrm flipV="1">
            <a:off x="8805505" y="1800446"/>
            <a:ext cx="867309" cy="3097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9C9A68-42AF-DA44-E3D7-833101C5A8D4}"/>
              </a:ext>
            </a:extLst>
          </p:cNvPr>
          <p:cNvSpPr txBox="1"/>
          <p:nvPr/>
        </p:nvSpPr>
        <p:spPr>
          <a:xfrm>
            <a:off x="5835118" y="2147893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Local Project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BA3CDD0-FACB-CA9C-DA2D-D5DA0EE3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2814" y="1312811"/>
            <a:ext cx="720000" cy="720000"/>
          </a:xfrm>
          <a:prstGeom prst="rect">
            <a:avLst/>
          </a:prstGeom>
          <a:effectLst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74655-0DAD-3F5A-815F-05D13B7CED5C}"/>
              </a:ext>
            </a:extLst>
          </p:cNvPr>
          <p:cNvSpPr txBox="1"/>
          <p:nvPr/>
        </p:nvSpPr>
        <p:spPr>
          <a:xfrm>
            <a:off x="9369736" y="2023751"/>
            <a:ext cx="1506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Target Library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AC1E2E-DB97-96C3-DC2A-CF9343166A89}"/>
              </a:ext>
            </a:extLst>
          </p:cNvPr>
          <p:cNvSpPr txBox="1"/>
          <p:nvPr/>
        </p:nvSpPr>
        <p:spPr>
          <a:xfrm>
            <a:off x="8715506" y="1431114"/>
            <a:ext cx="104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  <a:cs typeface="Arial" panose="020B0604020202020204" pitchFamily="34" charset="0"/>
              </a:rPr>
              <a:t>Build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CCD34B4-AB97-00C0-BAA4-A8BA7DC15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132" y="2885185"/>
            <a:ext cx="7052946" cy="3361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6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D746EA-804C-737C-61CC-2D2CCCD6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55" y="1136240"/>
            <a:ext cx="7740000" cy="48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 with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136239"/>
            <a:ext cx="3462451" cy="484208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View and set variables (for libraries, include paths, or build/compile commands)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for libraries and assign values to variables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Configure hardcoded values as variables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 algn="ctr">
              <a:buNone/>
            </a:pPr>
            <a:r>
              <a:rPr lang="en-CA" b="1" u="sng" dirty="0">
                <a:latin typeface="+mj-lt"/>
              </a:rPr>
              <a:t>Do not push .env file to Git!</a:t>
            </a:r>
          </a:p>
          <a:p>
            <a:endParaRPr lang="en-CA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407AA-FE10-2678-EF46-D9D9A9526FB6}"/>
              </a:ext>
            </a:extLst>
          </p:cNvPr>
          <p:cNvCxnSpPr>
            <a:cxnSpLocks/>
          </p:cNvCxnSpPr>
          <p:nvPr/>
        </p:nvCxnSpPr>
        <p:spPr>
          <a:xfrm flipH="1" flipV="1">
            <a:off x="5663184" y="4133088"/>
            <a:ext cx="2770632" cy="1286256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9069B3-1E30-8A63-EE9A-4AC8ADDC3CB4}"/>
              </a:ext>
            </a:extLst>
          </p:cNvPr>
          <p:cNvCxnSpPr>
            <a:cxnSpLocks/>
          </p:cNvCxnSpPr>
          <p:nvPr/>
        </p:nvCxnSpPr>
        <p:spPr>
          <a:xfrm flipV="1">
            <a:off x="5032248" y="2185416"/>
            <a:ext cx="3157728" cy="9448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E6C83-9B35-475B-8C3B-0108134A0F84}"/>
              </a:ext>
            </a:extLst>
          </p:cNvPr>
          <p:cNvCxnSpPr>
            <a:cxnSpLocks/>
          </p:cNvCxnSpPr>
          <p:nvPr/>
        </p:nvCxnSpPr>
        <p:spPr>
          <a:xfrm flipH="1" flipV="1">
            <a:off x="4907280" y="2364105"/>
            <a:ext cx="217170" cy="13639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8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the Library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36819"/>
            <a:ext cx="4696300" cy="5204715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Add to beginning/end of library list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preUsrlibl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postUsrlibl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 and set current library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curlib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in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Reorder library list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Browse objects and members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AB3E3-CBD6-9723-3627-1BA2F0A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87" y="936819"/>
            <a:ext cx="4803504" cy="54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Browse Object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275517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Another place to manage libraries in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iproj.json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(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curlib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objlib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preUsrlibl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,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postUsrLibl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)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Manage libraries, objects, and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DC09F-F58D-93E7-D7AA-69162600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8" y="832104"/>
            <a:ext cx="4869655" cy="541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91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Manage Include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5011906" cy="5414147"/>
          </a:xfrm>
        </p:spPr>
        <p:txBody>
          <a:bodyPr anchor="ctr"/>
          <a:lstStyle/>
          <a:p>
            <a:r>
              <a:rPr lang="en-CA" dirty="0">
                <a:solidFill>
                  <a:srgbClr val="1670FF"/>
                </a:solidFill>
                <a:latin typeface="+mj-lt"/>
              </a:rPr>
              <a:t>Add, remove, and reorder include paths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Visualize if includes resolve locally or to remote 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FC617-6347-FFA5-EDF3-7FD149AE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2" y="832105"/>
            <a:ext cx="5714983" cy="5525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94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Challenges with Building on IBM </a:t>
            </a:r>
            <a:r>
              <a:rPr lang="en-US" sz="4500" b="1" dirty="0" err="1">
                <a:latin typeface="+mj-lt"/>
              </a:rPr>
              <a:t>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Build and Compile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66174"/>
            <a:ext cx="4616704" cy="213861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Deploy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Run b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uild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or compile command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↓</a:t>
            </a:r>
          </a:p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Download logs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evfevent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40014-5DF2-8E2B-5958-61D540D7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03" y="866174"/>
            <a:ext cx="6552000" cy="2138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53A70-A460-0E1E-1774-EA1726487D20}"/>
              </a:ext>
            </a:extLst>
          </p:cNvPr>
          <p:cNvCxnSpPr>
            <a:cxnSpLocks/>
          </p:cNvCxnSpPr>
          <p:nvPr/>
        </p:nvCxnSpPr>
        <p:spPr>
          <a:xfrm>
            <a:off x="8442008" y="1935480"/>
            <a:ext cx="483870" cy="38481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B9031-641E-8574-EF67-3C4DA594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03" y="3246199"/>
            <a:ext cx="6552000" cy="3183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</p:cNvCxnSpPr>
          <p:nvPr/>
        </p:nvCxnSpPr>
        <p:spPr>
          <a:xfrm>
            <a:off x="8980170" y="4629150"/>
            <a:ext cx="1852612" cy="541972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F3E50C-9168-3E93-DEE9-799E61D71329}"/>
              </a:ext>
            </a:extLst>
          </p:cNvPr>
          <p:cNvSpPr txBox="1"/>
          <p:nvPr/>
        </p:nvSpPr>
        <p:spPr>
          <a:xfrm>
            <a:off x="310896" y="3257128"/>
            <a:ext cx="47019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Building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build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Compiling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Set compile command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Run compile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active editor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File Explorer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On file or directory in Source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8D0FA00-6532-4E5D-6AA0-22B1A83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56" y="1245520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F869EA-3DAC-A9BF-6509-65F3EB984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256" y="1787775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97A18B6-3754-5803-8B6D-DC48A760E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256" y="23456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 Actions</a:t>
            </a:r>
            <a:endParaRPr lang="en-CA" b="1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960675"/>
            <a:ext cx="11376278" cy="71497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Run Code for IBM i’s custom workspace actions to have more control of the command which is executed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B644C-8645-EE51-1DBE-9E33F9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3222783"/>
            <a:ext cx="3506556" cy="196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80FA9-8421-7664-DBC1-7C3EF764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000372"/>
            <a:ext cx="7543800" cy="40547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8FE64B-D4BC-9154-186F-6BEA76CBEC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17452" y="3429000"/>
            <a:ext cx="2560199" cy="7758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785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680BCA-6795-031B-FC61-52444C1A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1416900"/>
            <a:ext cx="8280000" cy="4450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Diagnostics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422849"/>
            <a:ext cx="3158744" cy="4444551"/>
          </a:xfrm>
        </p:spPr>
        <p:txBody>
          <a:bodyPr anchor="ctr"/>
          <a:lstStyle/>
          <a:p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file diagnostics are dumped in .</a:t>
            </a:r>
            <a:r>
              <a:rPr lang="en-CA" dirty="0" err="1">
                <a:latin typeface="+mj-lt"/>
              </a:rPr>
              <a:t>evfevent</a:t>
            </a:r>
            <a:r>
              <a:rPr lang="en-CA" dirty="0">
                <a:latin typeface="+mj-lt"/>
              </a:rPr>
              <a:t>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Visualize diagnostics in the Problems 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Diagnostics are also rendered inline in the source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985BC6-C578-1892-8866-19C20E125A69}"/>
              </a:ext>
            </a:extLst>
          </p:cNvPr>
          <p:cNvCxnSpPr>
            <a:cxnSpLocks/>
          </p:cNvCxnSpPr>
          <p:nvPr/>
        </p:nvCxnSpPr>
        <p:spPr>
          <a:xfrm>
            <a:off x="4471035" y="2196465"/>
            <a:ext cx="2356485" cy="204978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3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 Job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1376363"/>
            <a:ext cx="3193226" cy="4450500"/>
          </a:xfrm>
        </p:spPr>
        <p:txBody>
          <a:bodyPr/>
          <a:lstStyle/>
          <a:p>
            <a:r>
              <a:rPr lang="en-CA" dirty="0">
                <a:latin typeface="+mj-lt"/>
              </a:rPr>
              <a:t>Job log and spool files are dumped in .logs directory after a build or compile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solidFill>
                  <a:srgbClr val="1670FF"/>
                </a:solidFill>
                <a:latin typeface="+mj-lt"/>
              </a:rPr>
              <a:t>Job log view is used to visualize and </a:t>
            </a:r>
            <a:r>
              <a:rPr lang="en-CA" dirty="0" err="1">
                <a:solidFill>
                  <a:srgbClr val="1670FF"/>
                </a:solidFill>
                <a:latin typeface="+mj-lt"/>
              </a:rPr>
              <a:t>mangae</a:t>
            </a:r>
            <a:r>
              <a:rPr lang="en-CA" dirty="0">
                <a:solidFill>
                  <a:srgbClr val="1670FF"/>
                </a:solidFill>
                <a:latin typeface="+mj-lt"/>
              </a:rPr>
              <a:t> these logs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Track up to 10 of the previous logs in memory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Organized by the ILE objects being built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Filter by failed objects or severity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1048-BE3D-7854-DCED-1ECB0B4F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122" y="1376363"/>
            <a:ext cx="8280000" cy="4450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136DC5-F309-1FD0-E0AA-C69FF480AF6E}"/>
              </a:ext>
            </a:extLst>
          </p:cNvPr>
          <p:cNvCxnSpPr>
            <a:cxnSpLocks/>
          </p:cNvCxnSpPr>
          <p:nvPr/>
        </p:nvCxnSpPr>
        <p:spPr>
          <a:xfrm>
            <a:off x="4269740" y="2425700"/>
            <a:ext cx="5618480" cy="26416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59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2428" y="883283"/>
            <a:ext cx="1602571" cy="899999"/>
          </a:xfrm>
        </p:spPr>
        <p:txBody>
          <a:bodyPr anchor="ctr"/>
          <a:lstStyle/>
          <a:p>
            <a:pPr marL="0" indent="0">
              <a:buNone/>
            </a:pPr>
            <a:r>
              <a:rPr lang="en-CA" dirty="0">
                <a:latin typeface="+mj-lt"/>
              </a:rPr>
              <a:t>Source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629DB-7D8A-AEFB-FE16-6C41655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16" y="1826148"/>
            <a:ext cx="3403162" cy="431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B5DB8-C87A-5648-0404-897E9C5F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17" y="2495414"/>
            <a:ext cx="6952992" cy="265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ARCAD-Elias">
            <a:extLst>
              <a:ext uri="{FF2B5EF4-FFF2-40B4-BE49-F238E27FC236}">
                <a16:creationId xmlns:a16="http://schemas.microsoft.com/office/drawing/2014/main" id="{2BA02CC2-BE6E-E67B-BB87-2E796E9D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46" y="1658508"/>
            <a:ext cx="716872" cy="7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A0CA8CC-D1C4-E5C5-0466-EAD6FE060CCB}"/>
              </a:ext>
            </a:extLst>
          </p:cNvPr>
          <p:cNvSpPr txBox="1">
            <a:spLocks/>
          </p:cNvSpPr>
          <p:nvPr/>
        </p:nvSpPr>
        <p:spPr>
          <a:xfrm>
            <a:off x="7930366" y="1658508"/>
            <a:ext cx="1602571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ARCAD-Elias</a:t>
            </a:r>
          </a:p>
        </p:txBody>
      </p:sp>
      <p:pic>
        <p:nvPicPr>
          <p:cNvPr id="13" name="Picture 12" descr="A blue circle with black lines and a black circle with a black line around it&#10;&#10;Description automatically generated">
            <a:extLst>
              <a:ext uri="{FF2B5EF4-FFF2-40B4-BE49-F238E27FC236}">
                <a16:creationId xmlns:a16="http://schemas.microsoft.com/office/drawing/2014/main" id="{854FDEEE-80E3-384E-BAAC-9E9B82632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0" y="883283"/>
            <a:ext cx="900000" cy="90000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31C072C-3E64-85C4-18E9-4E07F3376656}"/>
              </a:ext>
            </a:extLst>
          </p:cNvPr>
          <p:cNvSpPr txBox="1">
            <a:spLocks/>
          </p:cNvSpPr>
          <p:nvPr/>
        </p:nvSpPr>
        <p:spPr>
          <a:xfrm>
            <a:off x="4863217" y="5321744"/>
            <a:ext cx="6952992" cy="716872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Font typeface="Arial"/>
              <a:buNone/>
            </a:pPr>
            <a:r>
              <a:rPr lang="en-CA" i="1" dirty="0">
                <a:solidFill>
                  <a:srgbClr val="1670FF"/>
                </a:solidFill>
                <a:latin typeface="+mj-lt"/>
              </a:rPr>
              <a:t>What can </a:t>
            </a:r>
            <a:r>
              <a:rPr lang="en-CA" i="1" u="sng" dirty="0">
                <a:solidFill>
                  <a:srgbClr val="1670FF"/>
                </a:solidFill>
                <a:latin typeface="+mj-lt"/>
              </a:rPr>
              <a:t>you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integrate with IBM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Project Explorer’s API?</a:t>
            </a:r>
          </a:p>
        </p:txBody>
      </p:sp>
    </p:spTree>
    <p:extLst>
      <p:ext uri="{BB962C8B-B14F-4D97-AF65-F5344CB8AC3E}">
        <p14:creationId xmlns:p14="http://schemas.microsoft.com/office/powerpoint/2010/main" val="295302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3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General 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700" dirty="0">
                <a:latin typeface="+mj-lt"/>
              </a:rPr>
              <a:t>SRC-PF</a:t>
            </a:r>
          </a:p>
          <a:p>
            <a:pPr lvl="1"/>
            <a:r>
              <a:rPr lang="en-US" sz="1700" dirty="0">
                <a:latin typeface="+mj-lt"/>
              </a:rPr>
              <a:t>10 char names</a:t>
            </a:r>
          </a:p>
          <a:p>
            <a:pPr lvl="1"/>
            <a:r>
              <a:rPr lang="en-US" sz="1700" dirty="0">
                <a:latin typeface="+mj-lt"/>
              </a:rPr>
              <a:t>Fixed record length</a:t>
            </a:r>
          </a:p>
          <a:p>
            <a:pPr lvl="1"/>
            <a:r>
              <a:rPr lang="en-US" sz="1700" dirty="0">
                <a:latin typeface="+mj-lt"/>
              </a:rPr>
              <a:t>Not accessible to open ecosystem, including Git and Make</a:t>
            </a:r>
          </a:p>
          <a:p>
            <a:pPr lvl="1"/>
            <a:r>
              <a:rPr lang="en-US" sz="1700" dirty="0">
                <a:latin typeface="+mj-lt"/>
              </a:rPr>
              <a:t>Source of the same type stored in </a:t>
            </a:r>
            <a:r>
              <a:rPr lang="en-US" sz="1700" dirty="0" err="1">
                <a:latin typeface="+mj-lt"/>
              </a:rPr>
              <a:t>QxxxSRC</a:t>
            </a:r>
            <a:r>
              <a:rPr lang="en-US" sz="1700" dirty="0">
                <a:latin typeface="+mj-lt"/>
              </a:rPr>
              <a:t> to avoid name conflicts (member type does not disambiguate)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Libraries</a:t>
            </a:r>
          </a:p>
          <a:p>
            <a:pPr lvl="1"/>
            <a:r>
              <a:rPr lang="en-US" sz="1700" dirty="0">
                <a:latin typeface="+mj-lt"/>
              </a:rPr>
              <a:t>Only 2 level hierarchy to organize, with only short 10 char names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Source control</a:t>
            </a:r>
          </a:p>
          <a:p>
            <a:pPr lvl="1"/>
            <a:r>
              <a:rPr lang="en-US" sz="1700" dirty="0">
                <a:latin typeface="+mj-lt"/>
              </a:rPr>
              <a:t>None (sequence number dates)</a:t>
            </a:r>
          </a:p>
          <a:p>
            <a:pPr lvl="1"/>
            <a:r>
              <a:rPr lang="en-US" sz="1700" dirty="0">
                <a:latin typeface="+mj-lt"/>
              </a:rPr>
              <a:t>Home grown</a:t>
            </a:r>
          </a:p>
          <a:p>
            <a:pPr lvl="1"/>
            <a:r>
              <a:rPr lang="en-US" sz="1700" dirty="0">
                <a:latin typeface="+mj-lt"/>
              </a:rPr>
              <a:t>Proprietary IBM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 systems</a:t>
            </a:r>
          </a:p>
          <a:p>
            <a:pPr lvl="2"/>
            <a:r>
              <a:rPr lang="en-US" sz="1700" dirty="0">
                <a:latin typeface="+mj-lt"/>
              </a:rPr>
              <a:t>Cost</a:t>
            </a:r>
          </a:p>
          <a:p>
            <a:pPr lvl="2"/>
            <a:r>
              <a:rPr lang="en-US" sz="1700" dirty="0">
                <a:latin typeface="+mj-lt"/>
              </a:rPr>
              <a:t>Smaller market = less investment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Build system</a:t>
            </a:r>
          </a:p>
          <a:p>
            <a:pPr lvl="1"/>
            <a:r>
              <a:rPr lang="en-US" sz="1700" dirty="0">
                <a:latin typeface="+mj-lt"/>
              </a:rPr>
              <a:t>Individual CRTXXXMOD + CRTPGM</a:t>
            </a:r>
          </a:p>
          <a:p>
            <a:pPr lvl="1"/>
            <a:r>
              <a:rPr lang="en-US" sz="1700" dirty="0">
                <a:latin typeface="+mj-lt"/>
              </a:rPr>
              <a:t>CL Scripts</a:t>
            </a:r>
          </a:p>
          <a:p>
            <a:pPr lvl="1"/>
            <a:r>
              <a:rPr lang="en-US" sz="1700" dirty="0">
                <a:latin typeface="+mj-lt"/>
              </a:rPr>
              <a:t>A couple of vendors have dependency-based build</a:t>
            </a:r>
            <a:endParaRPr lang="en-CA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893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+mj-lt"/>
              </a:rPr>
              <a:t>RDi</a:t>
            </a:r>
            <a:r>
              <a:rPr lang="en-CA" b="1" dirty="0">
                <a:latin typeface="+mj-lt"/>
              </a:rPr>
              <a:t> Projects – 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7338737" cy="5414147"/>
          </a:xfrm>
        </p:spPr>
        <p:txBody>
          <a:bodyPr/>
          <a:lstStyle/>
          <a:p>
            <a:r>
              <a:rPr lang="en-US" sz="1700" dirty="0">
                <a:latin typeface="+mj-lt"/>
              </a:rPr>
              <a:t>Supports git but …</a:t>
            </a:r>
          </a:p>
          <a:p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Mapping from </a:t>
            </a:r>
            <a:r>
              <a:rPr lang="en-US" sz="1700" dirty="0" err="1">
                <a:latin typeface="+mj-lt"/>
              </a:rPr>
              <a:t>i</a:t>
            </a:r>
            <a:r>
              <a:rPr lang="en-US" sz="1700" dirty="0">
                <a:latin typeface="+mj-lt"/>
              </a:rPr>
              <a:t> Project to exactly one library was too inflexible</a:t>
            </a:r>
          </a:p>
          <a:p>
            <a:pPr lvl="1"/>
            <a:r>
              <a:rPr lang="en-US" sz="1700" dirty="0">
                <a:latin typeface="+mj-lt"/>
              </a:rPr>
              <a:t>Some customers target many libraries from one project (program / data / source)</a:t>
            </a:r>
          </a:p>
          <a:p>
            <a:pPr lvl="1"/>
            <a:r>
              <a:rPr lang="en-US" sz="1700" dirty="0">
                <a:latin typeface="+mj-lt"/>
              </a:rPr>
              <a:t>Other customers have huge libraries</a:t>
            </a:r>
          </a:p>
          <a:p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Metadata was very hard to maintain</a:t>
            </a:r>
          </a:p>
          <a:p>
            <a:pPr lvl="1"/>
            <a:r>
              <a:rPr lang="en-US" sz="1700" dirty="0">
                <a:latin typeface="+mj-lt"/>
              </a:rPr>
              <a:t>Having a parallel directory hierarchy under .</a:t>
            </a:r>
            <a:r>
              <a:rPr lang="en-US" sz="1700" dirty="0" err="1">
                <a:latin typeface="+mj-lt"/>
              </a:rPr>
              <a:t>ibmi</a:t>
            </a:r>
            <a:r>
              <a:rPr lang="en-US" sz="1700" dirty="0">
                <a:latin typeface="+mj-lt"/>
              </a:rPr>
              <a:t> meant that any time a SRC-PF or member changed names the metadata was lost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Mapping rigidly to SRC-PF meant inheriting all its limitations</a:t>
            </a:r>
          </a:p>
          <a:p>
            <a:pPr lvl="1"/>
            <a:r>
              <a:rPr lang="en-US" sz="1700" dirty="0">
                <a:latin typeface="+mj-lt"/>
              </a:rPr>
              <a:t>Fixed line length</a:t>
            </a:r>
          </a:p>
          <a:p>
            <a:pPr lvl="1"/>
            <a:r>
              <a:rPr lang="en-US" sz="1700" dirty="0">
                <a:latin typeface="+mj-lt"/>
              </a:rPr>
              <a:t>Fixed directory hierarchy of basically 1 level with only 10 characters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Build was very limited</a:t>
            </a:r>
          </a:p>
          <a:p>
            <a:pPr lvl="1"/>
            <a:r>
              <a:rPr lang="en-US" sz="1700" dirty="0">
                <a:latin typeface="+mj-lt"/>
              </a:rPr>
              <a:t>No disambiguating of PGM vs MOD</a:t>
            </a:r>
          </a:p>
          <a:p>
            <a:pPr lvl="1"/>
            <a:r>
              <a:rPr lang="en-US" sz="1700" dirty="0">
                <a:latin typeface="+mj-lt"/>
              </a:rPr>
              <a:t>No understanding of binding relationships</a:t>
            </a:r>
          </a:p>
          <a:p>
            <a:pPr lvl="1"/>
            <a:r>
              <a:rPr lang="en-US" sz="1700" dirty="0">
                <a:latin typeface="+mj-lt"/>
              </a:rPr>
              <a:t>No incremental ability (i.e. only build what had changed)</a:t>
            </a:r>
            <a:endParaRPr lang="en-CA" sz="17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CDF17-4DD5-911B-8297-E0E4C7C9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90" y="1651916"/>
            <a:ext cx="2897810" cy="43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Existing Bob By S4i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5" y="832104"/>
            <a:ext cx="6081437" cy="5767663"/>
          </a:xfrm>
        </p:spPr>
        <p:txBody>
          <a:bodyPr/>
          <a:lstStyle/>
          <a:p>
            <a:r>
              <a:rPr lang="en-US" sz="1700" dirty="0">
                <a:latin typeface="+mj-lt"/>
              </a:rPr>
              <a:t>Open-source project by Jeff Berman </a:t>
            </a:r>
            <a:r>
              <a:rPr lang="en-CA" sz="1700" dirty="0">
                <a:latin typeface="+mj-lt"/>
              </a:rPr>
              <a:t>(</a:t>
            </a:r>
            <a:r>
              <a:rPr lang="en-CA" sz="1700" dirty="0">
                <a:latin typeface="+mj-lt"/>
                <a:hlinkClick r:id="rId2"/>
              </a:rPr>
              <a:t>https://github.com/s4isystems/Bob</a:t>
            </a:r>
            <a:r>
              <a:rPr lang="en-CA" sz="1700" dirty="0">
                <a:latin typeface="+mj-lt"/>
              </a:rPr>
              <a:t>)</a:t>
            </a:r>
          </a:p>
          <a:p>
            <a:pPr lvl="1"/>
            <a:r>
              <a:rPr lang="en-US" sz="1700" dirty="0">
                <a:latin typeface="+mj-lt"/>
              </a:rPr>
              <a:t>Incremental compile ability based on </a:t>
            </a:r>
            <a:r>
              <a:rPr lang="en-US" sz="1700" dirty="0" err="1">
                <a:latin typeface="+mj-lt"/>
              </a:rPr>
              <a:t>gmake</a:t>
            </a:r>
            <a:endParaRPr lang="en-US" sz="1700" dirty="0">
              <a:latin typeface="+mj-lt"/>
            </a:endParaRPr>
          </a:p>
          <a:p>
            <a:pPr lvl="1"/>
            <a:r>
              <a:rPr lang="en-US" sz="1700" dirty="0">
                <a:latin typeface="+mj-lt"/>
              </a:rPr>
              <a:t>Some level of ILE binding understanding</a:t>
            </a:r>
          </a:p>
          <a:p>
            <a:pPr lvl="1"/>
            <a:r>
              <a:rPr lang="en-US" sz="1700" dirty="0">
                <a:latin typeface="+mj-lt"/>
              </a:rPr>
              <a:t>Not bound to library and SRC-PF structure/naming</a:t>
            </a:r>
          </a:p>
          <a:p>
            <a:pPr lvl="1"/>
            <a:r>
              <a:rPr lang="en-US" sz="1700" dirty="0">
                <a:latin typeface="+mj-lt"/>
              </a:rPr>
              <a:t>Member level specific metadata using </a:t>
            </a:r>
            <a:r>
              <a:rPr lang="en-US" sz="1700" dirty="0" err="1">
                <a:latin typeface="+mj-lt"/>
              </a:rPr>
              <a:t>gmake</a:t>
            </a:r>
            <a:r>
              <a:rPr lang="en-US" sz="1700" dirty="0">
                <a:latin typeface="+mj-lt"/>
              </a:rPr>
              <a:t> variable</a:t>
            </a:r>
          </a:p>
          <a:p>
            <a:pPr lvl="1"/>
            <a:r>
              <a:rPr lang="en-US" sz="1700" dirty="0">
                <a:latin typeface="+mj-lt"/>
              </a:rPr>
              <a:t>Consideration of target EBCDIC CCSID for compiler</a:t>
            </a:r>
          </a:p>
          <a:p>
            <a:pPr lvl="1"/>
            <a:r>
              <a:rPr lang="en-US" sz="1700" dirty="0">
                <a:latin typeface="+mj-lt"/>
              </a:rPr>
              <a:t>Support of old languages whose compilers do not have IFS support yet (DDS, UIM)</a:t>
            </a:r>
          </a:p>
          <a:p>
            <a:pPr lvl="1"/>
            <a:r>
              <a:rPr lang="en-US" sz="1700" dirty="0">
                <a:latin typeface="+mj-lt"/>
              </a:rPr>
              <a:t>Retrieval of all EVFEVENT files to enable compiler feedback</a:t>
            </a:r>
          </a:p>
          <a:p>
            <a:pPr lvl="1"/>
            <a:endParaRPr lang="en-US" sz="1700" dirty="0">
              <a:latin typeface="+mj-lt"/>
            </a:endParaRPr>
          </a:p>
          <a:p>
            <a:r>
              <a:rPr lang="en-US" sz="1700" dirty="0">
                <a:latin typeface="+mj-lt"/>
              </a:rPr>
              <a:t>Limitations</a:t>
            </a:r>
          </a:p>
          <a:p>
            <a:pPr lvl="1"/>
            <a:r>
              <a:rPr lang="en-US" sz="1700" dirty="0">
                <a:latin typeface="+mj-lt"/>
              </a:rPr>
              <a:t>Uppercase names required</a:t>
            </a:r>
          </a:p>
          <a:p>
            <a:pPr lvl="1"/>
            <a:r>
              <a:rPr lang="en-US" sz="1700" dirty="0">
                <a:latin typeface="+mj-lt"/>
              </a:rPr>
              <a:t>Single target library</a:t>
            </a:r>
          </a:p>
          <a:p>
            <a:pPr lvl="1"/>
            <a:r>
              <a:rPr lang="en-US" sz="1700" dirty="0">
                <a:latin typeface="+mj-lt"/>
              </a:rPr>
              <a:t>Single directory containing source</a:t>
            </a:r>
          </a:p>
          <a:p>
            <a:pPr lvl="1"/>
            <a:r>
              <a:rPr lang="en-US" sz="1700" dirty="0">
                <a:latin typeface="+mj-lt"/>
              </a:rPr>
              <a:t>No metadata on environment prerequisites (i.e. LIBL, ASP, where to find includes, etc.)</a:t>
            </a:r>
          </a:p>
          <a:p>
            <a:pPr lvl="1"/>
            <a:r>
              <a:rPr lang="en-US" sz="1700" dirty="0">
                <a:latin typeface="+mj-lt"/>
              </a:rPr>
              <a:t>Install was complex – not yum-enabled</a:t>
            </a:r>
          </a:p>
          <a:p>
            <a:pPr lvl="1"/>
            <a:r>
              <a:rPr lang="en-US" sz="1700" dirty="0">
                <a:latin typeface="+mj-lt"/>
              </a:rPr>
              <a:t>No 1 to 1 mapping of file extensions to compile (i.e. are we targeting MOD or PGM)</a:t>
            </a:r>
            <a:endParaRPr lang="en-CA" sz="17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F93B2-ADEF-BA21-A075-F2B314ADC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98" y="2091266"/>
            <a:ext cx="5247989" cy="330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Bob (Better Object Builder) for IBM </a:t>
            </a:r>
            <a:r>
              <a:rPr lang="en-US" sz="4500" b="1" dirty="0" err="1">
                <a:latin typeface="+mj-lt"/>
              </a:rPr>
              <a:t>i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53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Bob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6504771" cy="5414147"/>
          </a:xfrm>
        </p:spPr>
        <p:txBody>
          <a:bodyPr/>
          <a:lstStyle/>
          <a:p>
            <a:r>
              <a:rPr lang="en-CA" dirty="0">
                <a:latin typeface="+mj-lt"/>
              </a:rPr>
              <a:t>Enhancements</a:t>
            </a:r>
          </a:p>
          <a:p>
            <a:pPr lvl="1"/>
            <a:r>
              <a:rPr lang="en-US" dirty="0">
                <a:latin typeface="+mj-lt"/>
              </a:rPr>
              <a:t>Project definition</a:t>
            </a:r>
          </a:p>
          <a:p>
            <a:pPr lvl="2"/>
            <a:r>
              <a:rPr lang="en-US" dirty="0">
                <a:latin typeface="+mj-lt"/>
              </a:rPr>
              <a:t>Know how to build yourself</a:t>
            </a:r>
          </a:p>
          <a:p>
            <a:pPr lvl="2"/>
            <a:r>
              <a:rPr lang="en-US" dirty="0">
                <a:latin typeface="+mj-lt"/>
              </a:rPr>
              <a:t>Know where to resolve includes</a:t>
            </a:r>
          </a:p>
          <a:p>
            <a:pPr lvl="2"/>
            <a:r>
              <a:rPr lang="en-US" dirty="0">
                <a:latin typeface="+mj-lt"/>
              </a:rPr>
              <a:t>Know how to set up environment</a:t>
            </a:r>
          </a:p>
          <a:p>
            <a:pPr lvl="2"/>
            <a:r>
              <a:rPr lang="en-US" dirty="0">
                <a:latin typeface="+mj-lt"/>
              </a:rPr>
              <a:t>Still flexible so that what is stored in Git does not have to be modified for each developer or deployment scenario</a:t>
            </a:r>
          </a:p>
          <a:p>
            <a:pPr lvl="1"/>
            <a:r>
              <a:rPr lang="en-US" dirty="0">
                <a:latin typeface="+mj-lt"/>
              </a:rPr>
              <a:t>No limit on number of directories and their nesting</a:t>
            </a:r>
          </a:p>
          <a:p>
            <a:pPr lvl="1"/>
            <a:r>
              <a:rPr lang="en-US" dirty="0">
                <a:latin typeface="+mj-lt"/>
              </a:rPr>
              <a:t>No limit on directory naming</a:t>
            </a:r>
          </a:p>
          <a:p>
            <a:pPr lvl="1"/>
            <a:r>
              <a:rPr lang="en-US" dirty="0">
                <a:latin typeface="+mj-lt"/>
              </a:rPr>
              <a:t>No limit on number of object libraries</a:t>
            </a:r>
          </a:p>
          <a:p>
            <a:pPr lvl="1"/>
            <a:r>
              <a:rPr lang="en-US" dirty="0">
                <a:latin typeface="+mj-lt"/>
              </a:rPr>
              <a:t>Unambiguous mapping from file name to compile type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Usability</a:t>
            </a:r>
          </a:p>
          <a:p>
            <a:pPr lvl="1"/>
            <a:r>
              <a:rPr lang="en-US" dirty="0">
                <a:latin typeface="+mj-lt"/>
              </a:rPr>
              <a:t>PASE command line</a:t>
            </a:r>
          </a:p>
          <a:p>
            <a:pPr lvl="1"/>
            <a:r>
              <a:rPr lang="en-US" dirty="0">
                <a:latin typeface="+mj-lt"/>
              </a:rPr>
              <a:t>Windows/Mac command line with </a:t>
            </a:r>
            <a:r>
              <a:rPr lang="en-US" dirty="0" err="1">
                <a:latin typeface="+mj-lt"/>
              </a:rPr>
              <a:t>rsync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scp</a:t>
            </a:r>
            <a:r>
              <a:rPr lang="en-US" dirty="0">
                <a:latin typeface="+mj-lt"/>
              </a:rPr>
              <a:t> to do file transfer</a:t>
            </a:r>
          </a:p>
          <a:p>
            <a:pPr lvl="1"/>
            <a:r>
              <a:rPr lang="en-US" dirty="0">
                <a:latin typeface="+mj-lt"/>
              </a:rPr>
              <a:t>Any VS Code extension for 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development (</a:t>
            </a:r>
            <a:r>
              <a:rPr lang="en-US" dirty="0" err="1">
                <a:latin typeface="+mj-lt"/>
              </a:rPr>
              <a:t>ie</a:t>
            </a:r>
            <a:r>
              <a:rPr lang="en-US" dirty="0">
                <a:latin typeface="+mj-lt"/>
              </a:rPr>
              <a:t>. Code for IBM I and Project Explorer)</a:t>
            </a:r>
          </a:p>
          <a:p>
            <a:pPr lvl="1"/>
            <a:r>
              <a:rPr lang="en-US" dirty="0" err="1">
                <a:latin typeface="+mj-lt"/>
              </a:rPr>
              <a:t>RDi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96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Project Structure (Source Code)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898" y="849569"/>
            <a:ext cx="1620000" cy="180000"/>
          </a:xfrm>
        </p:spPr>
        <p:txBody>
          <a:bodyPr anchor="ctr"/>
          <a:lstStyle/>
          <a:p>
            <a:pPr marL="0" indent="0"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my-project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FD630F-07ED-699D-313A-7A4B8E661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97" y="849569"/>
            <a:ext cx="180000" cy="180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467690D-D8A7-FB17-1C4D-E67951C3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380072"/>
            <a:ext cx="180000" cy="180000"/>
          </a:xfrm>
          <a:prstGeom prst="rect">
            <a:avLst/>
          </a:prstGeom>
        </p:spPr>
      </p:pic>
      <p:sp>
        <p:nvSpPr>
          <p:cNvPr id="103" name="Text Placeholder 5">
            <a:extLst>
              <a:ext uri="{FF2B5EF4-FFF2-40B4-BE49-F238E27FC236}">
                <a16:creationId xmlns:a16="http://schemas.microsoft.com/office/drawing/2014/main" id="{BC67B070-1A88-569E-886F-214EFED7B43E}"/>
              </a:ext>
            </a:extLst>
          </p:cNvPr>
          <p:cNvSpPr txBox="1">
            <a:spLocks/>
          </p:cNvSpPr>
          <p:nvPr/>
        </p:nvSpPr>
        <p:spPr>
          <a:xfrm>
            <a:off x="850897" y="138007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file.evfevent</a:t>
            </a:r>
          </a:p>
        </p:txBody>
      </p:sp>
      <p:sp>
        <p:nvSpPr>
          <p:cNvPr id="104" name="Text Placeholder 5">
            <a:extLst>
              <a:ext uri="{FF2B5EF4-FFF2-40B4-BE49-F238E27FC236}">
                <a16:creationId xmlns:a16="http://schemas.microsoft.com/office/drawing/2014/main" id="{3B4F114A-0AA3-3875-8451-785C991E4E7A}"/>
              </a:ext>
            </a:extLst>
          </p:cNvPr>
          <p:cNvSpPr txBox="1">
            <a:spLocks/>
          </p:cNvSpPr>
          <p:nvPr/>
        </p:nvSpPr>
        <p:spPr>
          <a:xfrm>
            <a:off x="670898" y="117530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.evfevent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4FFADCD-9303-8E71-5748-7679E959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175307"/>
            <a:ext cx="180000" cy="180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C53AC0F-196A-5B23-841E-FD640FFB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1584837"/>
            <a:ext cx="180000" cy="180000"/>
          </a:xfrm>
          <a:prstGeom prst="rect">
            <a:avLst/>
          </a:prstGeom>
        </p:spPr>
      </p:pic>
      <p:sp>
        <p:nvSpPr>
          <p:cNvPr id="107" name="Text Placeholder 5">
            <a:extLst>
              <a:ext uri="{FF2B5EF4-FFF2-40B4-BE49-F238E27FC236}">
                <a16:creationId xmlns:a16="http://schemas.microsoft.com/office/drawing/2014/main" id="{33F6DA0A-AA77-4BC2-FA02-9C7A9D1DA3AA}"/>
              </a:ext>
            </a:extLst>
          </p:cNvPr>
          <p:cNvSpPr txBox="1">
            <a:spLocks/>
          </p:cNvSpPr>
          <p:nvPr/>
        </p:nvSpPr>
        <p:spPr>
          <a:xfrm>
            <a:off x="850897" y="158483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source.evfevent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D611E43-A989-46BF-FB6C-3666DC83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115340"/>
            <a:ext cx="180000" cy="180000"/>
          </a:xfrm>
          <a:prstGeom prst="rect">
            <a:avLst/>
          </a:prstGeom>
        </p:spPr>
      </p:pic>
      <p:sp>
        <p:nvSpPr>
          <p:cNvPr id="109" name="Text Placeholder 5">
            <a:extLst>
              <a:ext uri="{FF2B5EF4-FFF2-40B4-BE49-F238E27FC236}">
                <a16:creationId xmlns:a16="http://schemas.microsoft.com/office/drawing/2014/main" id="{A237A1F2-F411-8813-F859-E26CAE4B2141}"/>
              </a:ext>
            </a:extLst>
          </p:cNvPr>
          <p:cNvSpPr txBox="1">
            <a:spLocks/>
          </p:cNvSpPr>
          <p:nvPr/>
        </p:nvSpPr>
        <p:spPr>
          <a:xfrm>
            <a:off x="850897" y="211534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joblog.json</a:t>
            </a:r>
          </a:p>
        </p:txBody>
      </p:sp>
      <p:sp>
        <p:nvSpPr>
          <p:cNvPr id="110" name="Text Placeholder 5">
            <a:extLst>
              <a:ext uri="{FF2B5EF4-FFF2-40B4-BE49-F238E27FC236}">
                <a16:creationId xmlns:a16="http://schemas.microsoft.com/office/drawing/2014/main" id="{C060E5C8-5E66-54BE-CF03-7E5CE824F138}"/>
              </a:ext>
            </a:extLst>
          </p:cNvPr>
          <p:cNvSpPr txBox="1">
            <a:spLocks/>
          </p:cNvSpPr>
          <p:nvPr/>
        </p:nvSpPr>
        <p:spPr>
          <a:xfrm>
            <a:off x="670898" y="191057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.logs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2F08A7-07A6-335A-FEDC-6F6D038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7" y="1910575"/>
            <a:ext cx="180000" cy="180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30A7AD2-362D-0C57-34C6-C4965C3F0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320105"/>
            <a:ext cx="180000" cy="180000"/>
          </a:xfrm>
          <a:prstGeom prst="rect">
            <a:avLst/>
          </a:prstGeom>
        </p:spPr>
      </p:pic>
      <p:sp>
        <p:nvSpPr>
          <p:cNvPr id="113" name="Text Placeholder 5">
            <a:extLst>
              <a:ext uri="{FF2B5EF4-FFF2-40B4-BE49-F238E27FC236}">
                <a16:creationId xmlns:a16="http://schemas.microsoft.com/office/drawing/2014/main" id="{0C1F483B-4BA6-6786-9E43-42192E431A9F}"/>
              </a:ext>
            </a:extLst>
          </p:cNvPr>
          <p:cNvSpPr txBox="1">
            <a:spLocks/>
          </p:cNvSpPr>
          <p:nvPr/>
        </p:nvSpPr>
        <p:spPr>
          <a:xfrm>
            <a:off x="850897" y="232010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file.splf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EBA0348-2176-93E2-58F8-13AA175B5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7" y="2524870"/>
            <a:ext cx="180000" cy="180000"/>
          </a:xfrm>
          <a:prstGeom prst="rect">
            <a:avLst/>
          </a:prstGeom>
        </p:spPr>
      </p:pic>
      <p:sp>
        <p:nvSpPr>
          <p:cNvPr id="119" name="Text Placeholder 5">
            <a:extLst>
              <a:ext uri="{FF2B5EF4-FFF2-40B4-BE49-F238E27FC236}">
                <a16:creationId xmlns:a16="http://schemas.microsoft.com/office/drawing/2014/main" id="{720A5BC4-4556-7D0B-BCA7-1A17C4CA7565}"/>
              </a:ext>
            </a:extLst>
          </p:cNvPr>
          <p:cNvSpPr txBox="1">
            <a:spLocks/>
          </p:cNvSpPr>
          <p:nvPr/>
        </p:nvSpPr>
        <p:spPr>
          <a:xfrm>
            <a:off x="850897" y="252487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source.splf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CBCDD037-4909-B33D-E19D-15312CA1D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6" y="3058383"/>
            <a:ext cx="180000" cy="180000"/>
          </a:xfrm>
          <a:prstGeom prst="rect">
            <a:avLst/>
          </a:prstGeom>
        </p:spPr>
      </p:pic>
      <p:sp>
        <p:nvSpPr>
          <p:cNvPr id="121" name="Text Placeholder 5">
            <a:extLst>
              <a:ext uri="{FF2B5EF4-FFF2-40B4-BE49-F238E27FC236}">
                <a16:creationId xmlns:a16="http://schemas.microsoft.com/office/drawing/2014/main" id="{9661D074-390D-7896-3A44-843BCC92280B}"/>
              </a:ext>
            </a:extLst>
          </p:cNvPr>
          <p:cNvSpPr txBox="1">
            <a:spLocks/>
          </p:cNvSpPr>
          <p:nvPr/>
        </p:nvSpPr>
        <p:spPr>
          <a:xfrm>
            <a:off x="850896" y="3058383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constants.rpgleinc</a:t>
            </a:r>
          </a:p>
        </p:txBody>
      </p:sp>
      <p:sp>
        <p:nvSpPr>
          <p:cNvPr id="122" name="Text Placeholder 5">
            <a:extLst>
              <a:ext uri="{FF2B5EF4-FFF2-40B4-BE49-F238E27FC236}">
                <a16:creationId xmlns:a16="http://schemas.microsoft.com/office/drawing/2014/main" id="{CE5C44B1-9088-446A-E191-7E4B8CA95518}"/>
              </a:ext>
            </a:extLst>
          </p:cNvPr>
          <p:cNvSpPr txBox="1">
            <a:spLocks/>
          </p:cNvSpPr>
          <p:nvPr/>
        </p:nvSpPr>
        <p:spPr>
          <a:xfrm>
            <a:off x="670897" y="2853618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includes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B9AE125B-BFD4-412C-7C4E-A4EA990C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6" y="2853618"/>
            <a:ext cx="180000" cy="18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09A568EF-CBA1-9163-7538-4EB9EAC2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588886"/>
            <a:ext cx="180000" cy="180000"/>
          </a:xfrm>
          <a:prstGeom prst="rect">
            <a:avLst/>
          </a:prstGeom>
        </p:spPr>
      </p:pic>
      <p:sp>
        <p:nvSpPr>
          <p:cNvPr id="125" name="Text Placeholder 5">
            <a:extLst>
              <a:ext uri="{FF2B5EF4-FFF2-40B4-BE49-F238E27FC236}">
                <a16:creationId xmlns:a16="http://schemas.microsoft.com/office/drawing/2014/main" id="{A579B558-1C00-9489-D1AE-FD05288A150F}"/>
              </a:ext>
            </a:extLst>
          </p:cNvPr>
          <p:cNvSpPr txBox="1">
            <a:spLocks/>
          </p:cNvSpPr>
          <p:nvPr/>
        </p:nvSpPr>
        <p:spPr>
          <a:xfrm>
            <a:off x="850895" y="358888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</a:t>
            </a:r>
            <a:r>
              <a:rPr lang="en-CA" sz="1300" dirty="0" err="1">
                <a:latin typeface="+mj-lt"/>
              </a:rPr>
              <a:t>ibmi.json</a:t>
            </a:r>
            <a:endParaRPr lang="en-CA" sz="1300" dirty="0">
              <a:latin typeface="+mj-lt"/>
            </a:endParaRP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494149D3-34B9-984B-0AC5-262495568DB2}"/>
              </a:ext>
            </a:extLst>
          </p:cNvPr>
          <p:cNvSpPr txBox="1">
            <a:spLocks/>
          </p:cNvSpPr>
          <p:nvPr/>
        </p:nvSpPr>
        <p:spPr>
          <a:xfrm>
            <a:off x="670896" y="338412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QRPGLESRC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AB2E77D8-B3B3-2B86-6CD0-981BD63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5" y="3384121"/>
            <a:ext cx="180000" cy="180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E7C08C-72D7-197B-E971-BC80379E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793651"/>
            <a:ext cx="180000" cy="180000"/>
          </a:xfrm>
          <a:prstGeom prst="rect">
            <a:avLst/>
          </a:prstGeom>
        </p:spPr>
      </p:pic>
      <p:sp>
        <p:nvSpPr>
          <p:cNvPr id="129" name="Text Placeholder 5">
            <a:extLst>
              <a:ext uri="{FF2B5EF4-FFF2-40B4-BE49-F238E27FC236}">
                <a16:creationId xmlns:a16="http://schemas.microsoft.com/office/drawing/2014/main" id="{20F50C5B-B961-1576-2C24-14847E23C18B}"/>
              </a:ext>
            </a:extLst>
          </p:cNvPr>
          <p:cNvSpPr txBox="1">
            <a:spLocks/>
          </p:cNvSpPr>
          <p:nvPr/>
        </p:nvSpPr>
        <p:spPr>
          <a:xfrm>
            <a:off x="850895" y="3793651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C432582-4E9D-874C-0836-DC08135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5" y="3998416"/>
            <a:ext cx="180000" cy="180000"/>
          </a:xfrm>
          <a:prstGeom prst="rect">
            <a:avLst/>
          </a:prstGeom>
        </p:spPr>
      </p:pic>
      <p:sp>
        <p:nvSpPr>
          <p:cNvPr id="131" name="Text Placeholder 5">
            <a:extLst>
              <a:ext uri="{FF2B5EF4-FFF2-40B4-BE49-F238E27FC236}">
                <a16:creationId xmlns:a16="http://schemas.microsoft.com/office/drawing/2014/main" id="{61EBD41E-F694-4FEB-A6A0-EBF6C89DA7BA}"/>
              </a:ext>
            </a:extLst>
          </p:cNvPr>
          <p:cNvSpPr txBox="1">
            <a:spLocks/>
          </p:cNvSpPr>
          <p:nvPr/>
        </p:nvSpPr>
        <p:spPr>
          <a:xfrm>
            <a:off x="850895" y="3998416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source.rpgle</a:t>
            </a:r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444651CC-136B-96BD-B362-3A53110B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528919"/>
            <a:ext cx="180000" cy="180000"/>
          </a:xfrm>
          <a:prstGeom prst="rect">
            <a:avLst/>
          </a:prstGeom>
        </p:spPr>
      </p:pic>
      <p:sp>
        <p:nvSpPr>
          <p:cNvPr id="133" name="Text Placeholder 5">
            <a:extLst>
              <a:ext uri="{FF2B5EF4-FFF2-40B4-BE49-F238E27FC236}">
                <a16:creationId xmlns:a16="http://schemas.microsoft.com/office/drawing/2014/main" id="{2233B80A-DDC5-491C-DDD9-EF9CA7D2B7D5}"/>
              </a:ext>
            </a:extLst>
          </p:cNvPr>
          <p:cNvSpPr txBox="1">
            <a:spLocks/>
          </p:cNvSpPr>
          <p:nvPr/>
        </p:nvSpPr>
        <p:spPr>
          <a:xfrm>
            <a:off x="850894" y="4528919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sp>
        <p:nvSpPr>
          <p:cNvPr id="134" name="Text Placeholder 5">
            <a:extLst>
              <a:ext uri="{FF2B5EF4-FFF2-40B4-BE49-F238E27FC236}">
                <a16:creationId xmlns:a16="http://schemas.microsoft.com/office/drawing/2014/main" id="{7ADE323D-8210-8411-7524-F18921F78ECA}"/>
              </a:ext>
            </a:extLst>
          </p:cNvPr>
          <p:cNvSpPr txBox="1">
            <a:spLocks/>
          </p:cNvSpPr>
          <p:nvPr/>
        </p:nvSpPr>
        <p:spPr>
          <a:xfrm>
            <a:off x="670895" y="432415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QDDSSRC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64740D09-B3E1-7AFA-CD6C-D2BC70C2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94" y="4324154"/>
            <a:ext cx="180000" cy="180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76EF4AA-37BB-C208-389A-44FF6F2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894" y="4733684"/>
            <a:ext cx="180000" cy="180000"/>
          </a:xfrm>
          <a:prstGeom prst="rect">
            <a:avLst/>
          </a:prstGeom>
        </p:spPr>
      </p:pic>
      <p:sp>
        <p:nvSpPr>
          <p:cNvPr id="137" name="Text Placeholder 5">
            <a:extLst>
              <a:ext uri="{FF2B5EF4-FFF2-40B4-BE49-F238E27FC236}">
                <a16:creationId xmlns:a16="http://schemas.microsoft.com/office/drawing/2014/main" id="{77BC803B-E343-A35D-5DBC-F2BB43243BD4}"/>
              </a:ext>
            </a:extLst>
          </p:cNvPr>
          <p:cNvSpPr txBox="1">
            <a:spLocks/>
          </p:cNvSpPr>
          <p:nvPr/>
        </p:nvSpPr>
        <p:spPr>
          <a:xfrm>
            <a:off x="850894" y="4733684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solidFill>
                  <a:srgbClr val="FF0000"/>
                </a:solidFill>
                <a:latin typeface="+mj-lt"/>
              </a:rPr>
              <a:t>file.pf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CBB57410-6735-99F8-AC25-0114AE864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068355"/>
            <a:ext cx="180000" cy="180000"/>
          </a:xfrm>
          <a:prstGeom prst="rect">
            <a:avLst/>
          </a:prstGeom>
        </p:spPr>
      </p:pic>
      <p:sp>
        <p:nvSpPr>
          <p:cNvPr id="145" name="Text Placeholder 5">
            <a:extLst>
              <a:ext uri="{FF2B5EF4-FFF2-40B4-BE49-F238E27FC236}">
                <a16:creationId xmlns:a16="http://schemas.microsoft.com/office/drawing/2014/main" id="{57257050-BAAE-BA0F-D518-B2989C4530E9}"/>
              </a:ext>
            </a:extLst>
          </p:cNvPr>
          <p:cNvSpPr txBox="1">
            <a:spLocks/>
          </p:cNvSpPr>
          <p:nvPr/>
        </p:nvSpPr>
        <p:spPr>
          <a:xfrm>
            <a:off x="670894" y="5068355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.env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E024DC3D-0B4A-9EE0-F9B8-0C84EB42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273120"/>
            <a:ext cx="180000" cy="180000"/>
          </a:xfrm>
          <a:prstGeom prst="rect">
            <a:avLst/>
          </a:prstGeom>
        </p:spPr>
      </p:pic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29D48C94-A698-1D51-1F71-CC3D69081F42}"/>
              </a:ext>
            </a:extLst>
          </p:cNvPr>
          <p:cNvSpPr txBox="1">
            <a:spLocks/>
          </p:cNvSpPr>
          <p:nvPr/>
        </p:nvSpPr>
        <p:spPr>
          <a:xfrm>
            <a:off x="670894" y="5273120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.gitignore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8C7C5786-27A9-7960-334E-E313FD33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477562"/>
            <a:ext cx="180000" cy="180000"/>
          </a:xfrm>
          <a:prstGeom prst="rect">
            <a:avLst/>
          </a:prstGeom>
        </p:spPr>
      </p:pic>
      <p:sp>
        <p:nvSpPr>
          <p:cNvPr id="149" name="Text Placeholder 5">
            <a:extLst>
              <a:ext uri="{FF2B5EF4-FFF2-40B4-BE49-F238E27FC236}">
                <a16:creationId xmlns:a16="http://schemas.microsoft.com/office/drawing/2014/main" id="{8067F58E-817E-6E44-44FD-366F326BF918}"/>
              </a:ext>
            </a:extLst>
          </p:cNvPr>
          <p:cNvSpPr txBox="1">
            <a:spLocks/>
          </p:cNvSpPr>
          <p:nvPr/>
        </p:nvSpPr>
        <p:spPr>
          <a:xfrm>
            <a:off x="670894" y="547756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.ibmi.json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6A19FA1B-E76B-DC2E-DEF1-BEA0F6FCA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682327"/>
            <a:ext cx="180000" cy="180000"/>
          </a:xfrm>
          <a:prstGeom prst="rect">
            <a:avLst/>
          </a:prstGeom>
        </p:spPr>
      </p:pic>
      <p:sp>
        <p:nvSpPr>
          <p:cNvPr id="151" name="Text Placeholder 5">
            <a:extLst>
              <a:ext uri="{FF2B5EF4-FFF2-40B4-BE49-F238E27FC236}">
                <a16:creationId xmlns:a16="http://schemas.microsoft.com/office/drawing/2014/main" id="{C80D2EBC-6E53-1144-4406-AA462AB705D3}"/>
              </a:ext>
            </a:extLst>
          </p:cNvPr>
          <p:cNvSpPr txBox="1">
            <a:spLocks/>
          </p:cNvSpPr>
          <p:nvPr/>
        </p:nvSpPr>
        <p:spPr>
          <a:xfrm>
            <a:off x="670894" y="5682327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iproj.json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BD67FE3F-AB3C-63CA-0E67-FBCF57D0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894" y="5887092"/>
            <a:ext cx="180000" cy="180000"/>
          </a:xfrm>
          <a:prstGeom prst="rect">
            <a:avLst/>
          </a:prstGeom>
        </p:spPr>
      </p:pic>
      <p:sp>
        <p:nvSpPr>
          <p:cNvPr id="153" name="Text Placeholder 5">
            <a:extLst>
              <a:ext uri="{FF2B5EF4-FFF2-40B4-BE49-F238E27FC236}">
                <a16:creationId xmlns:a16="http://schemas.microsoft.com/office/drawing/2014/main" id="{F960269A-D131-FFA1-9AE9-9AE370718CEB}"/>
              </a:ext>
            </a:extLst>
          </p:cNvPr>
          <p:cNvSpPr txBox="1">
            <a:spLocks/>
          </p:cNvSpPr>
          <p:nvPr/>
        </p:nvSpPr>
        <p:spPr>
          <a:xfrm>
            <a:off x="670894" y="5887092"/>
            <a:ext cx="1620000" cy="180000"/>
          </a:xfrm>
          <a:prstGeom prst="rect">
            <a:avLst/>
          </a:prstGeom>
        </p:spPr>
        <p:txBody>
          <a:bodyPr anchor="ctr"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sz="1300" dirty="0">
                <a:latin typeface="+mj-lt"/>
              </a:rPr>
              <a:t>Rules.mk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1176466-1FC1-B7B0-86E4-25025DD30DE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48613" y="1029569"/>
            <a:ext cx="52284" cy="49549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BCB171E-61E2-A344-7E5B-91C384C93656}"/>
              </a:ext>
            </a:extLst>
          </p:cNvPr>
          <p:cNvCxnSpPr>
            <a:cxnSpLocks/>
          </p:cNvCxnSpPr>
          <p:nvPr/>
        </p:nvCxnSpPr>
        <p:spPr>
          <a:xfrm>
            <a:off x="348614" y="5978497"/>
            <a:ext cx="142279" cy="346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D7551CC-692A-8947-570F-2310ACF477E0}"/>
              </a:ext>
            </a:extLst>
          </p:cNvPr>
          <p:cNvCxnSpPr/>
          <p:nvPr/>
        </p:nvCxnSpPr>
        <p:spPr>
          <a:xfrm flipH="1">
            <a:off x="350520" y="5774055"/>
            <a:ext cx="14037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57A4BF4-6AA5-C45C-817B-6E8625DF0F1D}"/>
              </a:ext>
            </a:extLst>
          </p:cNvPr>
          <p:cNvCxnSpPr>
            <a:cxnSpLocks/>
          </p:cNvCxnSpPr>
          <p:nvPr/>
        </p:nvCxnSpPr>
        <p:spPr>
          <a:xfrm flipH="1">
            <a:off x="350520" y="5568315"/>
            <a:ext cx="14037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2F5D0D-8E7E-271C-46C6-20DEA1DEB0E9}"/>
              </a:ext>
            </a:extLst>
          </p:cNvPr>
          <p:cNvCxnSpPr>
            <a:cxnSpLocks/>
          </p:cNvCxnSpPr>
          <p:nvPr/>
        </p:nvCxnSpPr>
        <p:spPr>
          <a:xfrm flipH="1">
            <a:off x="355896" y="5368290"/>
            <a:ext cx="134997" cy="156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36CE4DC-25DA-DC38-55B7-810B508533F3}"/>
              </a:ext>
            </a:extLst>
          </p:cNvPr>
          <p:cNvCxnSpPr/>
          <p:nvPr/>
        </p:nvCxnSpPr>
        <p:spPr>
          <a:xfrm flipH="1">
            <a:off x="360998" y="5165408"/>
            <a:ext cx="129895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4EA4A3A-B1F8-D7B3-3C14-8789D7367B20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366713" y="4414154"/>
            <a:ext cx="12418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C3F43CE-DEA9-6BD8-4062-5DE4A2057BDE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375708" y="3474121"/>
            <a:ext cx="115187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450B0F8-EE8F-FF96-A213-B2A148BD1E0C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382905" y="2943618"/>
            <a:ext cx="10799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DD7F35A-5D64-69B4-B290-86B44947AF8A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391134" y="2000575"/>
            <a:ext cx="9976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4801A1D-F117-92D3-028A-120259E8D941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400897" y="1265307"/>
            <a:ext cx="90000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7988D6D-A28A-9EEF-0D5C-997AAB4A8D6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580894" y="1470072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7EA3DFF-738B-B80A-A692-F5206B7DCA7C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580894" y="1674837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9DC9B9F-958C-16B3-3AC0-8837B71B7BBD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573402" y="3148383"/>
            <a:ext cx="97494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7C373AD-B719-2F21-EBEB-E2D1DDD3E91F}"/>
              </a:ext>
            </a:extLst>
          </p:cNvPr>
          <p:cNvCxnSpPr>
            <a:cxnSpLocks/>
            <a:stCxn id="112" idx="1"/>
          </p:cNvCxnSpPr>
          <p:nvPr/>
        </p:nvCxnSpPr>
        <p:spPr>
          <a:xfrm flipH="1">
            <a:off x="573405" y="2410105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3DD017D-46CF-4009-F1E3-A755E7893D4A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580894" y="2205340"/>
            <a:ext cx="9000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C7A3458-AA49-1C9B-F8B2-A39BE0269744}"/>
              </a:ext>
            </a:extLst>
          </p:cNvPr>
          <p:cNvCxnSpPr>
            <a:cxnSpLocks/>
          </p:cNvCxnSpPr>
          <p:nvPr/>
        </p:nvCxnSpPr>
        <p:spPr>
          <a:xfrm flipH="1" flipV="1">
            <a:off x="573405" y="2613751"/>
            <a:ext cx="97489" cy="1119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8DC2C2A-CF13-8CA2-417C-191CA8CD0E89}"/>
              </a:ext>
            </a:extLst>
          </p:cNvPr>
          <p:cNvCxnSpPr>
            <a:cxnSpLocks/>
            <a:stCxn id="124" idx="1"/>
          </p:cNvCxnSpPr>
          <p:nvPr/>
        </p:nvCxnSpPr>
        <p:spPr>
          <a:xfrm flipH="1">
            <a:off x="580894" y="3678886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F4DC53F9-A95B-7BB4-B4A3-1D3D6A8E3BB4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80894" y="3883651"/>
            <a:ext cx="90001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A8DF983-F8A2-EFDB-843E-32D0FBF8BBEA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573402" y="4088416"/>
            <a:ext cx="97493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C28CC3-CE0B-1182-1BB3-3A51F421278E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580894" y="4617036"/>
            <a:ext cx="90000" cy="1883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1EF693C-5470-90F9-281D-9FD6CB73A4A3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573402" y="4823684"/>
            <a:ext cx="97492" cy="0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91CB30-577A-8CE0-1A08-703C35BDA09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577148" y="4504154"/>
            <a:ext cx="3746" cy="327101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EFCE7C6-DDAD-0C4D-8A52-0A33825B3D2A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80895" y="3564121"/>
            <a:ext cx="0" cy="52429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4C1D417-97E3-B58F-54BF-CF3976BC55C5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580896" y="3033618"/>
            <a:ext cx="0" cy="11476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F92FE2F-A765-9C10-7F65-DA8C1C14E081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573402" y="2090575"/>
            <a:ext cx="7495" cy="527305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0F28B56-DF3E-D231-F426-50CE700C11FD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580897" y="1355307"/>
            <a:ext cx="0" cy="324764"/>
          </a:xfrm>
          <a:prstGeom prst="line">
            <a:avLst/>
          </a:prstGeom>
          <a:ln w="12700"/>
          <a:effectLst>
            <a:outerShdw dist="20000" dir="5400000" sx="1000" sy="1000" rotWithShape="0">
              <a:srgbClr val="000000"/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Text Placeholder 5">
            <a:extLst>
              <a:ext uri="{FF2B5EF4-FFF2-40B4-BE49-F238E27FC236}">
                <a16:creationId xmlns:a16="http://schemas.microsoft.com/office/drawing/2014/main" id="{EB2F30A2-1168-070B-486C-504DAD3AE356}"/>
              </a:ext>
            </a:extLst>
          </p:cNvPr>
          <p:cNvSpPr txBox="1">
            <a:spLocks/>
          </p:cNvSpPr>
          <p:nvPr/>
        </p:nvSpPr>
        <p:spPr>
          <a:xfrm>
            <a:off x="7819899" y="3033618"/>
            <a:ext cx="3956304" cy="3467107"/>
          </a:xfrm>
          <a:prstGeom prst="rect">
            <a:avLst/>
          </a:prstGeom>
        </p:spPr>
        <p:txBody>
          <a:bodyPr/>
          <a:lstStyle>
            <a:lvl1pPr marL="342900" indent="-342900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  <a:lvl2pPr marL="740664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2pPr>
            <a:lvl3pPr marL="11430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3pPr>
            <a:lvl4pPr marL="1600200" indent="-22435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4pPr>
            <a:lvl5pPr marL="2057400" indent="-230706" algn="l" defTabSz="6095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Arial"/>
              <a:buNone/>
            </a:pPr>
            <a:r>
              <a:rPr lang="en-CA" dirty="0">
                <a:latin typeface="+mj-lt"/>
              </a:rPr>
              <a:t>MYLIB</a:t>
            </a:r>
          </a:p>
          <a:p>
            <a:pPr fontAlgn="auto"/>
            <a:r>
              <a:rPr lang="en-CA" dirty="0">
                <a:latin typeface="+mj-lt"/>
              </a:rPr>
              <a:t>QRPGLESRC</a:t>
            </a:r>
          </a:p>
          <a:p>
            <a:pPr lvl="1" fontAlgn="auto"/>
            <a:r>
              <a:rPr lang="en-CA" dirty="0">
                <a:latin typeface="+mj-lt"/>
              </a:rPr>
              <a:t>PROGRAMA.RPGLE</a:t>
            </a:r>
          </a:p>
          <a:p>
            <a:pPr lvl="1" fontAlgn="auto"/>
            <a:r>
              <a:rPr lang="en-CA" dirty="0">
                <a:latin typeface="+mj-lt"/>
              </a:rPr>
              <a:t>PROGRAMB.RPGLE</a:t>
            </a:r>
          </a:p>
          <a:p>
            <a:pPr lvl="1" fontAlgn="auto"/>
            <a:r>
              <a:rPr lang="en-CA" dirty="0">
                <a:latin typeface="+mj-lt"/>
              </a:rPr>
              <a:t>PROGRAMC.RPGLE</a:t>
            </a:r>
          </a:p>
          <a:p>
            <a:pPr fontAlgn="auto"/>
            <a:r>
              <a:rPr lang="en-CA" dirty="0">
                <a:latin typeface="+mj-lt"/>
              </a:rPr>
              <a:t>QSQLSRC</a:t>
            </a:r>
          </a:p>
          <a:p>
            <a:pPr lvl="1" fontAlgn="auto"/>
            <a:r>
              <a:rPr lang="en-CA" dirty="0">
                <a:latin typeface="+mj-lt"/>
              </a:rPr>
              <a:t>CUSTOMERS.SQL</a:t>
            </a:r>
          </a:p>
          <a:p>
            <a:pPr lvl="1" fontAlgn="auto"/>
            <a:r>
              <a:rPr lang="en-CA" dirty="0">
                <a:latin typeface="+mj-lt"/>
              </a:rPr>
              <a:t>INVENTORY.SQL</a:t>
            </a:r>
          </a:p>
          <a:p>
            <a:pPr fontAlgn="auto"/>
            <a:r>
              <a:rPr lang="en-CA" dirty="0">
                <a:latin typeface="+mj-lt"/>
              </a:rPr>
              <a:t>QCLLESRC</a:t>
            </a:r>
          </a:p>
          <a:p>
            <a:pPr lvl="1" fontAlgn="auto"/>
            <a:r>
              <a:rPr lang="en-CA" dirty="0">
                <a:latin typeface="+mj-lt"/>
              </a:rPr>
              <a:t>STARTJOB.CLLE</a:t>
            </a:r>
          </a:p>
          <a:p>
            <a:pPr fontAlgn="auto"/>
            <a:r>
              <a:rPr lang="en-CA" dirty="0">
                <a:latin typeface="+mj-lt"/>
              </a:rPr>
              <a:t>QCMDSRC</a:t>
            </a:r>
          </a:p>
          <a:p>
            <a:pPr lvl="1" fontAlgn="auto"/>
            <a:r>
              <a:rPr lang="en-CA" dirty="0">
                <a:latin typeface="+mj-lt"/>
              </a:rPr>
              <a:t>STARTJOB.CMD</a:t>
            </a:r>
          </a:p>
        </p:txBody>
      </p:sp>
    </p:spTree>
    <p:extLst>
      <p:ext uri="{BB962C8B-B14F-4D97-AF65-F5344CB8AC3E}">
        <p14:creationId xmlns:p14="http://schemas.microsoft.com/office/powerpoint/2010/main" val="1601148928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5252</TotalTime>
  <Words>1442</Words>
  <Application>Microsoft Office PowerPoint</Application>
  <PresentationFormat>Widescreen</PresentationFormat>
  <Paragraphs>366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.AppleSystemUIFont</vt:lpstr>
      <vt:lpstr>Arial</vt:lpstr>
      <vt:lpstr>Calibri</vt:lpstr>
      <vt:lpstr>IBM Plex Sans</vt:lpstr>
      <vt:lpstr>Wingdings</vt:lpstr>
      <vt:lpstr>2021 Layouts</vt:lpstr>
      <vt:lpstr>Modern, Buildable Projects with IBM i Project Explorer and Bob</vt:lpstr>
      <vt:lpstr>Agenda</vt:lpstr>
      <vt:lpstr>Challenges with Building on IBM i</vt:lpstr>
      <vt:lpstr>General Challenges</vt:lpstr>
      <vt:lpstr>RDi Projects – Lessons Learned</vt:lpstr>
      <vt:lpstr>Existing Bob By S4i</vt:lpstr>
      <vt:lpstr>Bob (Better Object Builder) for IBM i</vt:lpstr>
      <vt:lpstr>IBM i Bob</vt:lpstr>
      <vt:lpstr>Project Structure (Source Code)</vt:lpstr>
      <vt:lpstr>Project Structure (Metadata)</vt:lpstr>
      <vt:lpstr>Project Structure (Build/Compile Output)</vt:lpstr>
      <vt:lpstr>Project Structure (Rules.mk)</vt:lpstr>
      <vt:lpstr>Build and Compile Process</vt:lpstr>
      <vt:lpstr>Local Development</vt:lpstr>
      <vt:lpstr>Different (But Similar) File System</vt:lpstr>
      <vt:lpstr>/COPY and /INCLUDE</vt:lpstr>
      <vt:lpstr>Distributed Development</vt:lpstr>
      <vt:lpstr>Version Control with Git</vt:lpstr>
      <vt:lpstr>Development with Git</vt:lpstr>
      <vt:lpstr>IBM i Project Explorer</vt:lpstr>
      <vt:lpstr>Overview</vt:lpstr>
      <vt:lpstr>Installation</vt:lpstr>
      <vt:lpstr>Create a New Project</vt:lpstr>
      <vt:lpstr>Migrate Source from QSYS</vt:lpstr>
      <vt:lpstr>Source and Deployment</vt:lpstr>
      <vt:lpstr>Work with Variables</vt:lpstr>
      <vt:lpstr>Manage the Library List</vt:lpstr>
      <vt:lpstr>Browse Object Libraries</vt:lpstr>
      <vt:lpstr>Manage Include Paths</vt:lpstr>
      <vt:lpstr>Build and Compile</vt:lpstr>
      <vt:lpstr>Run Actions</vt:lpstr>
      <vt:lpstr>View Diagnostics</vt:lpstr>
      <vt:lpstr>View Job Logs</vt:lpstr>
      <vt:lpstr>Integration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54</cp:revision>
  <dcterms:created xsi:type="dcterms:W3CDTF">2021-01-11T03:24:53Z</dcterms:created>
  <dcterms:modified xsi:type="dcterms:W3CDTF">2024-09-05T22:15:31Z</dcterms:modified>
</cp:coreProperties>
</file>